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256" r:id="rId2"/>
    <p:sldId id="280" r:id="rId3"/>
    <p:sldId id="281" r:id="rId4"/>
    <p:sldId id="282" r:id="rId5"/>
    <p:sldId id="283" r:id="rId6"/>
    <p:sldId id="289" r:id="rId7"/>
    <p:sldId id="292" r:id="rId8"/>
    <p:sldId id="290" r:id="rId9"/>
    <p:sldId id="285" r:id="rId10"/>
    <p:sldId id="286" r:id="rId11"/>
    <p:sldId id="287" r:id="rId12"/>
    <p:sldId id="288" r:id="rId13"/>
    <p:sldId id="291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6F2E74-6030-40AA-B2C9-280629F979AC}" v="2" dt="2020-04-13T14:39:01.22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93"/>
    <p:restoredTop sz="94704"/>
  </p:normalViewPr>
  <p:slideViewPr>
    <p:cSldViewPr snapToGrid="0" snapToObjects="1">
      <p:cViewPr varScale="1">
        <p:scale>
          <a:sx n="107" d="100"/>
          <a:sy n="107" d="100"/>
        </p:scale>
        <p:origin x="234" y="6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wner, Mike" userId="7f3f83dd-6dfb-4127-a87f-c1714bd4fac9" providerId="ADAL" clId="{326F2E74-6030-40AA-B2C9-280629F979AC}"/>
    <pc:docChg chg="addSld modSld">
      <pc:chgData name="Hewner, Mike" userId="7f3f83dd-6dfb-4127-a87f-c1714bd4fac9" providerId="ADAL" clId="{326F2E74-6030-40AA-B2C9-280629F979AC}" dt="2020-04-13T14:39:39.893" v="21" actId="20577"/>
      <pc:docMkLst>
        <pc:docMk/>
      </pc:docMkLst>
      <pc:sldChg chg="modSp add">
        <pc:chgData name="Hewner, Mike" userId="7f3f83dd-6dfb-4127-a87f-c1714bd4fac9" providerId="ADAL" clId="{326F2E74-6030-40AA-B2C9-280629F979AC}" dt="2020-04-13T14:39:39.893" v="21" actId="20577"/>
        <pc:sldMkLst>
          <pc:docMk/>
          <pc:sldMk cId="3629983970" sldId="292"/>
        </pc:sldMkLst>
        <pc:spChg chg="mod">
          <ac:chgData name="Hewner, Mike" userId="7f3f83dd-6dfb-4127-a87f-c1714bd4fac9" providerId="ADAL" clId="{326F2E74-6030-40AA-B2C9-280629F979AC}" dt="2020-04-13T14:39:06.677" v="15" actId="20577"/>
          <ac:spMkLst>
            <pc:docMk/>
            <pc:sldMk cId="3629983970" sldId="292"/>
            <ac:spMk id="2" creationId="{4799E135-81D3-480E-8B42-1261048B35C7}"/>
          </ac:spMkLst>
        </pc:spChg>
        <pc:spChg chg="mod">
          <ac:chgData name="Hewner, Mike" userId="7f3f83dd-6dfb-4127-a87f-c1714bd4fac9" providerId="ADAL" clId="{326F2E74-6030-40AA-B2C9-280629F979AC}" dt="2020-04-13T14:39:39.893" v="21" actId="20577"/>
          <ac:spMkLst>
            <pc:docMk/>
            <pc:sldMk cId="3629983970" sldId="292"/>
            <ac:spMk id="4" creationId="{ACC5DBE4-89E5-44D5-854D-6E1521C9AF2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8a245b4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8a245b4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247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ages.cs.wisc.edu/~remzi/OSTEP/threads-sema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reenteapress.com/semaphores/LittleBookOfSemaphores.pdf" TargetMode="External"/><Relationship Id="rId4" Type="http://schemas.openxmlformats.org/officeDocument/2006/relationships/hyperlink" Target="https://en.wikipedia.org/wiki/Producer%E2%80%93consumer_proble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Semaphore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A83D-0BDA-4C07-8F4F-2241BF252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A6F6-8EAC-4FBC-A8B9-A01829E0C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497"/>
            <a:ext cx="10515600" cy="4895850"/>
          </a:xfrm>
        </p:spPr>
        <p:txBody>
          <a:bodyPr/>
          <a:lstStyle/>
          <a:p>
            <a:r>
              <a:rPr lang="en-US" dirty="0"/>
              <a:t>Consumer(s) can consume item(s) when the buffer is </a:t>
            </a:r>
            <a:r>
              <a:rPr lang="en-US" dirty="0">
                <a:solidFill>
                  <a:srgbClr val="C00000"/>
                </a:solidFill>
              </a:rPr>
              <a:t>full &gt; 0</a:t>
            </a:r>
          </a:p>
          <a:p>
            <a:r>
              <a:rPr lang="en-US" dirty="0"/>
              <a:t>Producer(s) can fill item(s) when the buffer is </a:t>
            </a:r>
            <a:r>
              <a:rPr lang="en-US" dirty="0">
                <a:solidFill>
                  <a:srgbClr val="C00000"/>
                </a:solidFill>
              </a:rPr>
              <a:t>empty &gt; 0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3B8884-8757-4D94-890E-8ED901F88905}"/>
              </a:ext>
            </a:extLst>
          </p:cNvPr>
          <p:cNvSpPr/>
          <p:nvPr/>
        </p:nvSpPr>
        <p:spPr>
          <a:xfrm>
            <a:off x="1121546" y="3313525"/>
            <a:ext cx="3796683" cy="255454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producer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(void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arg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for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&lt;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loops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++)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empty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put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full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F0CB3-14CC-4E92-BDCE-7D3EDC767449}"/>
              </a:ext>
            </a:extLst>
          </p:cNvPr>
          <p:cNvSpPr/>
          <p:nvPr/>
        </p:nvSpPr>
        <p:spPr>
          <a:xfrm>
            <a:off x="5382827" y="3313525"/>
            <a:ext cx="3770051" cy="286232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consumer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(void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arg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tmp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while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tmp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!=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-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full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tmp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get();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empty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printf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>
                <a:solidFill>
                  <a:srgbClr val="388E3C"/>
                </a:solidFill>
                <a:latin typeface="Roboto Mono"/>
              </a:rPr>
              <a:t>"%d\n"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tmp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79877-B24C-49BD-BAE3-1CD713BAED55}"/>
              </a:ext>
            </a:extLst>
          </p:cNvPr>
          <p:cNvSpPr txBox="1"/>
          <p:nvPr/>
        </p:nvSpPr>
        <p:spPr>
          <a:xfrm>
            <a:off x="9357064" y="4234649"/>
            <a:ext cx="1757779" cy="523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Problem?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F82ED5-C1E7-4EC5-A80B-1B4EF276E492}"/>
              </a:ext>
            </a:extLst>
          </p:cNvPr>
          <p:cNvSpPr/>
          <p:nvPr/>
        </p:nvSpPr>
        <p:spPr>
          <a:xfrm>
            <a:off x="3758213" y="2441289"/>
            <a:ext cx="3249228" cy="70788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sem_init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empty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MAX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sem_init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full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95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EE57D-6C31-4026-B38B-CC49E8619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91EFF-2E18-4F89-B0E8-4361B4E1F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619"/>
            <a:ext cx="10515600" cy="4895850"/>
          </a:xfrm>
        </p:spPr>
        <p:txBody>
          <a:bodyPr/>
          <a:lstStyle/>
          <a:p>
            <a:r>
              <a:rPr lang="en-US" dirty="0"/>
              <a:t>Let’s use a lock to protect the buffer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7D4D0F-9CFC-41C9-8186-4250772F3F8A}"/>
              </a:ext>
            </a:extLst>
          </p:cNvPr>
          <p:cNvSpPr/>
          <p:nvPr/>
        </p:nvSpPr>
        <p:spPr>
          <a:xfrm>
            <a:off x="3500761" y="2049393"/>
            <a:ext cx="3342443" cy="38142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pt-BR" dirty="0">
                <a:solidFill>
                  <a:srgbClr val="37474F"/>
                </a:solidFill>
                <a:latin typeface="Roboto Mono"/>
              </a:rPr>
              <a:t>sem_init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lock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pt-BR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pt-BR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2A4411-2DBC-487C-A0EB-C727B4C21160}"/>
              </a:ext>
            </a:extLst>
          </p:cNvPr>
          <p:cNvSpPr/>
          <p:nvPr/>
        </p:nvSpPr>
        <p:spPr>
          <a:xfrm>
            <a:off x="5666912" y="2578431"/>
            <a:ext cx="5243744" cy="347787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consumer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(void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arg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for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&lt;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loops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++)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sz="2000" dirty="0">
                <a:solidFill>
                  <a:srgbClr val="37474F"/>
                </a:solidFill>
                <a:latin typeface="Roboto Mono"/>
              </a:rPr>
              <a:t>lock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 \\ New line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full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tmp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get();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empty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sz="2000" dirty="0">
                <a:solidFill>
                  <a:srgbClr val="37474F"/>
                </a:solidFill>
                <a:latin typeface="Roboto Mono"/>
              </a:rPr>
              <a:t>lock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 \\ New line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printf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>
                <a:solidFill>
                  <a:srgbClr val="388E3C"/>
                </a:solidFill>
                <a:latin typeface="Roboto Mono"/>
              </a:rPr>
              <a:t>"%d\n"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tmp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92C785-2157-4AB1-A1F1-F49AAADD3216}"/>
              </a:ext>
            </a:extLst>
          </p:cNvPr>
          <p:cNvSpPr/>
          <p:nvPr/>
        </p:nvSpPr>
        <p:spPr>
          <a:xfrm>
            <a:off x="461639" y="2578431"/>
            <a:ext cx="4962618" cy="317009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producer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(void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arg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for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&lt;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loops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++)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sz="2000" dirty="0">
                <a:solidFill>
                  <a:srgbClr val="37474F"/>
                </a:solidFill>
                <a:latin typeface="Roboto Mono"/>
              </a:rPr>
              <a:t>lock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 \\ New line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empty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put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full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sz="2000" dirty="0">
                <a:solidFill>
                  <a:srgbClr val="37474F"/>
                </a:solidFill>
                <a:latin typeface="Roboto Mono"/>
              </a:rPr>
              <a:t>lock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 \\ New line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8892E-C42E-49C3-AE19-D160756D6C1D}"/>
              </a:ext>
            </a:extLst>
          </p:cNvPr>
          <p:cNvSpPr txBox="1"/>
          <p:nvPr/>
        </p:nvSpPr>
        <p:spPr>
          <a:xfrm>
            <a:off x="8478174" y="1690688"/>
            <a:ext cx="1757779" cy="523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Problem?</a:t>
            </a:r>
          </a:p>
        </p:txBody>
      </p:sp>
    </p:spTree>
    <p:extLst>
      <p:ext uri="{BB962C8B-B14F-4D97-AF65-F5344CB8AC3E}">
        <p14:creationId xmlns:p14="http://schemas.microsoft.com/office/powerpoint/2010/main" val="136948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818A-E3A8-4406-A93E-7F26520CD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 a working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72959-5833-4FAD-A13C-60E0FB3B8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641"/>
            <a:ext cx="10515600" cy="4895850"/>
          </a:xfrm>
        </p:spPr>
        <p:txBody>
          <a:bodyPr/>
          <a:lstStyle/>
          <a:p>
            <a:r>
              <a:rPr lang="en-US" dirty="0"/>
              <a:t>Avoid deadlock: swap the order of </a:t>
            </a:r>
            <a:r>
              <a:rPr lang="en-US" dirty="0">
                <a:solidFill>
                  <a:srgbClr val="C00000"/>
                </a:solidFill>
              </a:rPr>
              <a:t>lock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7F40C4-EC76-4BF1-9823-569A8BF50F9B}"/>
              </a:ext>
            </a:extLst>
          </p:cNvPr>
          <p:cNvSpPr/>
          <p:nvPr/>
        </p:nvSpPr>
        <p:spPr>
          <a:xfrm>
            <a:off x="5909567" y="2347612"/>
            <a:ext cx="5243744" cy="347787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consumer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(void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arg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for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&lt;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loops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++)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full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 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sz="2000" dirty="0">
                <a:solidFill>
                  <a:srgbClr val="37474F"/>
                </a:solidFill>
                <a:latin typeface="Roboto Mono"/>
              </a:rPr>
              <a:t>lock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tmp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get();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sz="2000" dirty="0">
                <a:solidFill>
                  <a:srgbClr val="37474F"/>
                </a:solidFill>
                <a:latin typeface="Roboto Mono"/>
              </a:rPr>
              <a:t>lock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 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empty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printf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>
                <a:solidFill>
                  <a:srgbClr val="388E3C"/>
                </a:solidFill>
                <a:latin typeface="Roboto Mono"/>
              </a:rPr>
              <a:t>"%d\n"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tmp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3B15CD-73FD-4835-AA1B-430929C096B8}"/>
              </a:ext>
            </a:extLst>
          </p:cNvPr>
          <p:cNvSpPr/>
          <p:nvPr/>
        </p:nvSpPr>
        <p:spPr>
          <a:xfrm>
            <a:off x="704294" y="2347612"/>
            <a:ext cx="4962618" cy="317009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producer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(void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arg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for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&lt;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loops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++)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 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empty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</a:p>
          <a:p>
            <a:r>
              <a:rPr lang="en-US" sz="2000" dirty="0">
                <a:solidFill>
                  <a:srgbClr val="3F51B5"/>
                </a:solidFill>
                <a:latin typeface="Roboto Mono"/>
              </a:rPr>
              <a:t>              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sz="2000" dirty="0">
                <a:solidFill>
                  <a:srgbClr val="37474F"/>
                </a:solidFill>
                <a:latin typeface="Roboto Mono"/>
              </a:rPr>
              <a:t>lock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put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sz="2000" dirty="0">
                <a:solidFill>
                  <a:srgbClr val="37474F"/>
                </a:solidFill>
                <a:latin typeface="Roboto Mono"/>
              </a:rPr>
              <a:t>lock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</a:p>
          <a:p>
            <a:r>
              <a:rPr lang="en-US" sz="2000" dirty="0">
                <a:solidFill>
                  <a:srgbClr val="3F51B5"/>
                </a:solidFill>
                <a:latin typeface="Roboto Mono"/>
              </a:rPr>
              <a:t>	 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full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 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9214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1676-1D0F-4D13-A668-1BE6C0A7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Activity 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5032B-8AFD-4D05-8386-6277BA2CB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Look at the example code in sem_problems.md and for each question, explain why the given code is broken.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Write your answers in sem_problems.md.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Before your turn it in, make sure you were correct by looking at sem_problems_solution.md.</a:t>
            </a:r>
          </a:p>
        </p:txBody>
      </p:sp>
    </p:spTree>
    <p:extLst>
      <p:ext uri="{BB962C8B-B14F-4D97-AF65-F5344CB8AC3E}">
        <p14:creationId xmlns:p14="http://schemas.microsoft.com/office/powerpoint/2010/main" val="4233919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Outline</a:t>
            </a:r>
            <a:endParaRPr dirty="0"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Another critical section solution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Software-based: Peterson’s algorithm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Hardware-based: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TestAndSet</a:t>
            </a:r>
            <a:endParaRPr lang="en-US" dirty="0">
              <a:solidFill>
                <a:schemeClr val="bg2">
                  <a:lumMod val="50000"/>
                </a:schemeClr>
              </a:solidFill>
              <a:ea typeface="+mn-lt"/>
              <a:cs typeface="+mn-lt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OS-based: Semaphore</a:t>
            </a:r>
          </a:p>
          <a:p>
            <a:r>
              <a:rPr lang="en-US" dirty="0">
                <a:ea typeface="+mn-lt"/>
                <a:cs typeface="+mn-lt"/>
              </a:rPr>
              <a:t>How to use it?</a:t>
            </a:r>
          </a:p>
          <a:p>
            <a:r>
              <a:rPr lang="en-US" dirty="0">
                <a:ea typeface="+mn-lt"/>
                <a:cs typeface="+mn-lt"/>
              </a:rPr>
              <a:t>Let’s use it.</a:t>
            </a:r>
            <a:endParaRPr lang="en-US" dirty="0">
              <a:solidFill>
                <a:srgbClr val="FF0000"/>
              </a:solidFill>
              <a:ea typeface="+mn-lt"/>
              <a:cs typeface="+mn-lt"/>
            </a:endParaRPr>
          </a:p>
          <a:p>
            <a:pPr lvl="2"/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Materials:</a:t>
            </a:r>
          </a:p>
          <a:p>
            <a:pPr lvl="1"/>
            <a:r>
              <a:rPr lang="en-US" dirty="0">
                <a:ea typeface="+mn-lt"/>
                <a:cs typeface="+mn-lt"/>
                <a:hlinkClick r:id="rId3"/>
              </a:rPr>
              <a:t>http://pages.cs.wisc.edu/~remzi/OSTEP/threads-sema.pdf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  <a:hlinkClick r:id="rId4"/>
              </a:rPr>
              <a:t>https://en.wikipedia.org/wiki/Producer%E2%80%93consumer_problem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hlinkClick r:id="rId5"/>
              </a:rPr>
              <a:t>The Little Book of Semaphores - Green Tea Press</a:t>
            </a:r>
          </a:p>
          <a:p>
            <a:pPr lvl="1"/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endParaRPr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2679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EE4C-78DC-4980-8629-75A08041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Semaphore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720B3-DC87-4D9A-9A78-9CF219722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semaphore is an object with an </a:t>
            </a:r>
            <a:r>
              <a:rPr lang="en-US" dirty="0">
                <a:solidFill>
                  <a:schemeClr val="accent5"/>
                </a:solidFill>
              </a:rPr>
              <a:t>integer</a:t>
            </a:r>
            <a:r>
              <a:rPr lang="en-US" dirty="0"/>
              <a:t> value that we can manipulate with two </a:t>
            </a:r>
            <a:r>
              <a:rPr lang="en-US" dirty="0">
                <a:solidFill>
                  <a:schemeClr val="accent5"/>
                </a:solidFill>
              </a:rPr>
              <a:t>routines</a:t>
            </a:r>
            <a:r>
              <a:rPr lang="en-US" dirty="0"/>
              <a:t>; in the POSIX standard, these routines are </a:t>
            </a:r>
            <a:r>
              <a:rPr lang="en-US" dirty="0" err="1">
                <a:solidFill>
                  <a:srgbClr val="FF0000"/>
                </a:solidFill>
              </a:rPr>
              <a:t>sem_wait</a:t>
            </a:r>
            <a:r>
              <a:rPr lang="en-US" dirty="0">
                <a:solidFill>
                  <a:srgbClr val="FF0000"/>
                </a:solidFill>
              </a:rPr>
              <a:t>() </a:t>
            </a:r>
            <a:r>
              <a:rPr lang="en-US" dirty="0"/>
              <a:t>and </a:t>
            </a:r>
            <a:r>
              <a:rPr lang="en-US" dirty="0" err="1">
                <a:solidFill>
                  <a:srgbClr val="FF0000"/>
                </a:solidFill>
              </a:rPr>
              <a:t>sem_post</a:t>
            </a:r>
            <a:r>
              <a:rPr lang="en-US" dirty="0">
                <a:solidFill>
                  <a:srgbClr val="FF0000"/>
                </a:solidFill>
              </a:rPr>
              <a:t>():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4D3B32-1B39-404A-874F-C30303B70D3F}"/>
              </a:ext>
            </a:extLst>
          </p:cNvPr>
          <p:cNvSpPr/>
          <p:nvPr/>
        </p:nvSpPr>
        <p:spPr>
          <a:xfrm>
            <a:off x="1742983" y="3491144"/>
            <a:ext cx="297993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s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7474F"/>
                </a:solidFill>
                <a:latin typeface="Roboto Mono"/>
              </a:rPr>
              <a:t> </a:t>
            </a:r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s</a:t>
            </a:r>
            <a:r>
              <a:rPr lang="en-US" sz="2400" dirty="0" err="1">
                <a:solidFill>
                  <a:srgbClr val="3F51B5"/>
                </a:solidFill>
                <a:latin typeface="Roboto Mono"/>
              </a:rPr>
              <a:t>.value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--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7474F"/>
                </a:solidFill>
                <a:latin typeface="Roboto Mono"/>
              </a:rPr>
              <a:t> 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if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s</a:t>
            </a:r>
            <a:r>
              <a:rPr lang="en-US" sz="2400" dirty="0" err="1">
                <a:solidFill>
                  <a:srgbClr val="3F51B5"/>
                </a:solidFill>
                <a:latin typeface="Roboto Mono"/>
              </a:rPr>
              <a:t>.value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&lt;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: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threads_waiting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()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F51B5"/>
                </a:solidFill>
                <a:latin typeface="Roboto Mono"/>
              </a:rPr>
              <a:t>}</a:t>
            </a:r>
            <a:endParaRPr lang="en-US" sz="2400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81B396-EEC8-4728-AC33-D2A3E1BD17DC}"/>
              </a:ext>
            </a:extLst>
          </p:cNvPr>
          <p:cNvSpPr/>
          <p:nvPr/>
        </p:nvSpPr>
        <p:spPr>
          <a:xfrm>
            <a:off x="6243961" y="3491144"/>
            <a:ext cx="382331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s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7474F"/>
                </a:solidFill>
                <a:latin typeface="Roboto Mono"/>
              </a:rPr>
              <a:t> </a:t>
            </a:r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s</a:t>
            </a:r>
            <a:r>
              <a:rPr lang="en-US" sz="2400" dirty="0" err="1">
                <a:solidFill>
                  <a:srgbClr val="3F51B5"/>
                </a:solidFill>
                <a:latin typeface="Roboto Mono"/>
              </a:rPr>
              <a:t>.value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++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7474F"/>
                </a:solidFill>
                <a:latin typeface="Roboto Mono"/>
              </a:rPr>
              <a:t> 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if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threads_waiting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():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thread_wakeup_one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()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F51B5"/>
                </a:solidFill>
                <a:latin typeface="Roboto Mono"/>
              </a:rPr>
              <a:t>}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271C0-B329-43D1-AC5B-E4128B1BA061}"/>
              </a:ext>
            </a:extLst>
          </p:cNvPr>
          <p:cNvSpPr txBox="1"/>
          <p:nvPr/>
        </p:nvSpPr>
        <p:spPr>
          <a:xfrm>
            <a:off x="3790765" y="5660968"/>
            <a:ext cx="4350058" cy="64633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How to implement this? HINT: make the two functions act in an atomic manner. </a:t>
            </a:r>
          </a:p>
        </p:txBody>
      </p:sp>
    </p:spTree>
    <p:extLst>
      <p:ext uri="{BB962C8B-B14F-4D97-AF65-F5344CB8AC3E}">
        <p14:creationId xmlns:p14="http://schemas.microsoft.com/office/powerpoint/2010/main" val="364725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8E65B-55AB-4E80-9813-CE27B94BE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E259E-D20B-4024-BA7D-698B8BC82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2FAB7D-CFDB-4423-BD58-BB891D4E0AB2}"/>
              </a:ext>
            </a:extLst>
          </p:cNvPr>
          <p:cNvSpPr/>
          <p:nvPr/>
        </p:nvSpPr>
        <p:spPr>
          <a:xfrm>
            <a:off x="838200" y="1845492"/>
            <a:ext cx="11040122" cy="378565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8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 err="1">
                <a:solidFill>
                  <a:srgbClr val="9C27B0"/>
                </a:solidFill>
                <a:latin typeface="Roboto Mono"/>
              </a:rPr>
              <a:t>sem_t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m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800" dirty="0">
                <a:solidFill>
                  <a:srgbClr val="3F51B5"/>
                </a:solidFill>
                <a:latin typeface="Roboto Mono"/>
              </a:rPr>
            </a:br>
            <a:r>
              <a:rPr lang="en-US" sz="2800" dirty="0">
                <a:solidFill>
                  <a:srgbClr val="C53929"/>
                </a:solidFill>
                <a:latin typeface="Roboto Mono"/>
              </a:rPr>
              <a:t>2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 err="1">
                <a:solidFill>
                  <a:srgbClr val="37474F"/>
                </a:solidFill>
                <a:latin typeface="Roboto Mono"/>
              </a:rPr>
              <a:t>sem_init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m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X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);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>
                <a:solidFill>
                  <a:srgbClr val="D81B60"/>
                </a:solidFill>
                <a:latin typeface="Roboto Mono"/>
              </a:rPr>
              <a:t>// initialize semaphore to X</a:t>
            </a:r>
          </a:p>
          <a:p>
            <a:r>
              <a:rPr lang="en-US" sz="2800" dirty="0">
                <a:solidFill>
                  <a:srgbClr val="C53929"/>
                </a:solidFill>
                <a:latin typeface="Roboto Mono"/>
              </a:rPr>
              <a:t>3</a:t>
            </a:r>
            <a:br>
              <a:rPr lang="en-US" sz="2800" dirty="0">
                <a:solidFill>
                  <a:srgbClr val="C53929"/>
                </a:solidFill>
                <a:latin typeface="Roboto Mono"/>
              </a:rPr>
            </a:br>
            <a:r>
              <a:rPr lang="en-US" sz="2800" dirty="0">
                <a:solidFill>
                  <a:srgbClr val="C53929"/>
                </a:solidFill>
                <a:latin typeface="Roboto Mono"/>
              </a:rPr>
              <a:t>4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m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800" dirty="0">
                <a:solidFill>
                  <a:srgbClr val="3F51B5"/>
                </a:solidFill>
                <a:latin typeface="Roboto Mono"/>
              </a:rPr>
            </a:br>
            <a:r>
              <a:rPr lang="en-US" sz="2800" dirty="0">
                <a:solidFill>
                  <a:srgbClr val="C53929"/>
                </a:solidFill>
                <a:latin typeface="Roboto Mono"/>
              </a:rPr>
              <a:t>5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>
                <a:solidFill>
                  <a:srgbClr val="D81B60"/>
                </a:solidFill>
                <a:latin typeface="Roboto Mono"/>
              </a:rPr>
              <a:t>// critical section here</a:t>
            </a:r>
            <a:br>
              <a:rPr lang="en-US" sz="2800" dirty="0">
                <a:solidFill>
                  <a:srgbClr val="D81B60"/>
                </a:solidFill>
                <a:latin typeface="Roboto Mono"/>
              </a:rPr>
            </a:br>
            <a:r>
              <a:rPr lang="en-US" sz="2800" dirty="0">
                <a:solidFill>
                  <a:srgbClr val="C53929"/>
                </a:solidFill>
                <a:latin typeface="Roboto Mono"/>
              </a:rPr>
              <a:t>6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m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);</a:t>
            </a:r>
            <a:endParaRPr lang="en-US" sz="2800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005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226EE-AD8C-4882-8F33-A36C2A61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is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versatile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9FA50-181D-41A1-B0C7-6B2D0E710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Semaphore can be used as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Lock  </a:t>
            </a:r>
            <a:r>
              <a:rPr lang="en-US" dirty="0"/>
              <a:t>- Binary Semaphore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46B760-9693-40BF-86D8-57D98E190488}"/>
              </a:ext>
            </a:extLst>
          </p:cNvPr>
          <p:cNvSpPr/>
          <p:nvPr/>
        </p:nvSpPr>
        <p:spPr>
          <a:xfrm>
            <a:off x="953610" y="2440296"/>
            <a:ext cx="11040122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 err="1">
                <a:solidFill>
                  <a:srgbClr val="9C27B0"/>
                </a:solidFill>
                <a:latin typeface="Roboto Mono"/>
              </a:rPr>
              <a:t>sem_t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m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800" dirty="0">
                <a:solidFill>
                  <a:srgbClr val="37474F"/>
                </a:solidFill>
                <a:latin typeface="Roboto Mono"/>
              </a:rPr>
            </a:br>
            <a:r>
              <a:rPr lang="en-US" sz="2800" dirty="0">
                <a:solidFill>
                  <a:srgbClr val="C53929"/>
                </a:solidFill>
                <a:latin typeface="Roboto Mono"/>
              </a:rPr>
              <a:t>2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 err="1">
                <a:solidFill>
                  <a:srgbClr val="37474F"/>
                </a:solidFill>
                <a:latin typeface="Roboto Mono"/>
              </a:rPr>
              <a:t>sem_init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m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1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);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>
                <a:solidFill>
                  <a:srgbClr val="D81B60"/>
                </a:solidFill>
                <a:latin typeface="Roboto Mono"/>
              </a:rPr>
              <a:t>// initialize semaphore to 1;</a:t>
            </a:r>
            <a:br>
              <a:rPr lang="en-US" sz="2800" dirty="0">
                <a:solidFill>
                  <a:srgbClr val="37474F"/>
                </a:solidFill>
                <a:latin typeface="Roboto Mono"/>
              </a:rPr>
            </a:br>
            <a:r>
              <a:rPr lang="en-US" sz="2800" dirty="0">
                <a:solidFill>
                  <a:srgbClr val="C53929"/>
                </a:solidFill>
                <a:latin typeface="Roboto Mono"/>
              </a:rPr>
              <a:t>4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m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800" dirty="0">
                <a:solidFill>
                  <a:srgbClr val="37474F"/>
                </a:solidFill>
                <a:latin typeface="Roboto Mono"/>
              </a:rPr>
            </a:br>
            <a:r>
              <a:rPr lang="en-US" sz="2800" dirty="0">
                <a:solidFill>
                  <a:srgbClr val="C53929"/>
                </a:solidFill>
                <a:latin typeface="Roboto Mono"/>
              </a:rPr>
              <a:t>5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>
                <a:solidFill>
                  <a:srgbClr val="D81B60"/>
                </a:solidFill>
                <a:latin typeface="Roboto Mono"/>
              </a:rPr>
              <a:t>// critical section here</a:t>
            </a:r>
            <a:br>
              <a:rPr lang="en-US" sz="2800" dirty="0">
                <a:solidFill>
                  <a:srgbClr val="37474F"/>
                </a:solidFill>
                <a:latin typeface="Roboto Mono"/>
              </a:rPr>
            </a:br>
            <a:r>
              <a:rPr lang="en-US" sz="2800" dirty="0">
                <a:solidFill>
                  <a:srgbClr val="C53929"/>
                </a:solidFill>
                <a:latin typeface="Roboto Mono"/>
              </a:rPr>
              <a:t>6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m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);</a:t>
            </a:r>
            <a:endParaRPr lang="en-US" sz="2800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30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1676-1D0F-4D13-A668-1BE6C0A7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Activity 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5032B-8AFD-4D05-8386-6277BA2CB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Imagine we have 2 threads:</a:t>
            </a:r>
            <a:endParaRPr lang="en-US" dirty="0"/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Both of these threads are created and start at the same time.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We want to ensure that the threads do the steps in the order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Step 1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Step 2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Step 3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Edit the example code in sem_problems.md in today’s repo.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767BFD-1A9D-455A-8CDE-25E22550C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342656"/>
              </p:ext>
            </p:extLst>
          </p:nvPr>
        </p:nvGraphicFramePr>
        <p:xfrm>
          <a:off x="1770706" y="2467812"/>
          <a:ext cx="816864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3204968538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631833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32825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Does Step 1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Does Step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Does Step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51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772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E135-81D3-480E-8B42-1261048B3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Broken Solution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5DBE4-89E5-44D5-854D-6E1521C9AF21}"/>
              </a:ext>
            </a:extLst>
          </p:cNvPr>
          <p:cNvSpPr/>
          <p:nvPr/>
        </p:nvSpPr>
        <p:spPr>
          <a:xfrm>
            <a:off x="748683" y="1250246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9C27B0"/>
                </a:solidFill>
                <a:latin typeface="Roboto Mono"/>
              </a:rPr>
              <a:t>sem_t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step1_done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void*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t1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(void*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ignored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printf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388E3C"/>
                </a:solidFill>
                <a:latin typeface="Roboto Mono"/>
              </a:rPr>
              <a:t>"step 1\n"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step1_done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step1_done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printf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388E3C"/>
                </a:solidFill>
                <a:latin typeface="Roboto Mono"/>
              </a:rPr>
              <a:t>"step 3\n"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void*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t2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(void*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ignored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step1_done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printf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388E3C"/>
                </a:solidFill>
                <a:latin typeface="Roboto Mono"/>
              </a:rPr>
              <a:t>"step 2\n"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step1_done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main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(int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argc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char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**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argv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sem_init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step1_done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D81B60"/>
                </a:solidFill>
                <a:latin typeface="Roboto Mono"/>
              </a:rPr>
              <a:t>//blah blah blah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83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E135-81D3-480E-8B42-1261048B3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Solution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5DBE4-89E5-44D5-854D-6E1521C9AF21}"/>
              </a:ext>
            </a:extLst>
          </p:cNvPr>
          <p:cNvSpPr/>
          <p:nvPr/>
        </p:nvSpPr>
        <p:spPr>
          <a:xfrm>
            <a:off x="748683" y="1250246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9C27B0"/>
                </a:solidFill>
                <a:latin typeface="Roboto Mono"/>
              </a:rPr>
              <a:t>sem_t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step1_done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step2_done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void*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t1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(void*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ignored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printf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388E3C"/>
                </a:solidFill>
                <a:latin typeface="Roboto Mono"/>
              </a:rPr>
              <a:t>"step 1\n"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step1_done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step2_done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printf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388E3C"/>
                </a:solidFill>
                <a:latin typeface="Roboto Mono"/>
              </a:rPr>
              <a:t>"step 3\n"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void*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t2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(void*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ignored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step1_done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printf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388E3C"/>
                </a:solidFill>
                <a:latin typeface="Roboto Mono"/>
              </a:rPr>
              <a:t>"step 2\n"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step2_done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main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(int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argc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char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**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argv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sem_init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step1_done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sem_init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step2_done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D81B60"/>
                </a:solidFill>
                <a:latin typeface="Roboto Mono"/>
              </a:rPr>
              <a:t>//blah blah blah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776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3612E-1A6E-455F-9D82-AC92C99E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use Semaphore to solve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AA9C7-07F2-4565-A36A-D8F463D55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Producer/Consumer (a.k.a., Bounded Buffer) Problem</a:t>
            </a:r>
          </a:p>
          <a:p>
            <a:r>
              <a:rPr lang="en-US" dirty="0"/>
              <a:t>Given a buffer with certain size,</a:t>
            </a:r>
          </a:p>
          <a:p>
            <a:pPr lvl="1"/>
            <a:r>
              <a:rPr lang="en-US" dirty="0"/>
              <a:t>Consumer(s) can consume item(s) with </a:t>
            </a:r>
            <a:r>
              <a:rPr lang="en-US" dirty="0">
                <a:solidFill>
                  <a:srgbClr val="C00000"/>
                </a:solidFill>
              </a:rPr>
              <a:t>get()</a:t>
            </a:r>
          </a:p>
          <a:p>
            <a:pPr lvl="1"/>
            <a:r>
              <a:rPr lang="en-US" dirty="0"/>
              <a:t>Producer(s) can fill item(s) with </a:t>
            </a:r>
            <a:r>
              <a:rPr lang="en-US" dirty="0">
                <a:solidFill>
                  <a:srgbClr val="C00000"/>
                </a:solidFill>
              </a:rPr>
              <a:t>put(value)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A7E3DC-5A17-4753-8103-AC82E565BBBA}"/>
              </a:ext>
            </a:extLst>
          </p:cNvPr>
          <p:cNvSpPr/>
          <p:nvPr/>
        </p:nvSpPr>
        <p:spPr>
          <a:xfrm>
            <a:off x="988382" y="4247524"/>
            <a:ext cx="2038905" cy="101566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buffer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MAX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];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fill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use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3C12E-14A1-4E5E-9872-1BC6CB943FF1}"/>
              </a:ext>
            </a:extLst>
          </p:cNvPr>
          <p:cNvSpPr txBox="1"/>
          <p:nvPr/>
        </p:nvSpPr>
        <p:spPr>
          <a:xfrm>
            <a:off x="900344" y="3878192"/>
            <a:ext cx="1558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D5930B-119A-4198-8AD7-2F0B6C15A3AF}"/>
              </a:ext>
            </a:extLst>
          </p:cNvPr>
          <p:cNvSpPr/>
          <p:nvPr/>
        </p:nvSpPr>
        <p:spPr>
          <a:xfrm>
            <a:off x="3518517" y="3976461"/>
            <a:ext cx="3663518" cy="156966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put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(int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value)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7474F"/>
                </a:solidFill>
                <a:latin typeface="Roboto Mono"/>
              </a:rPr>
              <a:t>       buffer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fill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value;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7474F"/>
                </a:solidFill>
                <a:latin typeface="Roboto Mono"/>
              </a:rPr>
              <a:t>       fill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(fill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+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)%MAX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F51B5"/>
                </a:solidFill>
                <a:latin typeface="Roboto Mono"/>
              </a:rPr>
              <a:t>}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A0F79E-81CA-4F17-A780-1B787293ECC8}"/>
              </a:ext>
            </a:extLst>
          </p:cNvPr>
          <p:cNvSpPr/>
          <p:nvPr/>
        </p:nvSpPr>
        <p:spPr>
          <a:xfrm>
            <a:off x="7442445" y="3985191"/>
            <a:ext cx="4196179" cy="19389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get()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tmp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buffer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[use];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use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(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use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+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)%MAX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return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tmp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F51B5"/>
                </a:solidFill>
                <a:latin typeface="Roboto Mono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3330392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18839</TotalTime>
  <Words>521</Words>
  <Application>Microsoft Office PowerPoint</Application>
  <PresentationFormat>Widescreen</PresentationFormat>
  <Paragraphs>89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 Light</vt:lpstr>
      <vt:lpstr>Wingdings</vt:lpstr>
      <vt:lpstr>Roboto Mono</vt:lpstr>
      <vt:lpstr>Calibri</vt:lpstr>
      <vt:lpstr>Arial</vt:lpstr>
      <vt:lpstr>rose_themed</vt:lpstr>
      <vt:lpstr>CSSE 332 Semaphore</vt:lpstr>
      <vt:lpstr>Outline</vt:lpstr>
      <vt:lpstr>What is Semaphore?</vt:lpstr>
      <vt:lpstr>Semaphore Usage</vt:lpstr>
      <vt:lpstr>Semaphore is versatile </vt:lpstr>
      <vt:lpstr>Activity A</vt:lpstr>
      <vt:lpstr>Broken Solution</vt:lpstr>
      <vt:lpstr>Solution</vt:lpstr>
      <vt:lpstr>Let’s use Semaphore to solve problems</vt:lpstr>
      <vt:lpstr>Solution #1</vt:lpstr>
      <vt:lpstr>Solution #2</vt:lpstr>
      <vt:lpstr>Finally a working solution</vt:lpstr>
      <vt:lpstr>Activity 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79</cp:revision>
  <cp:lastPrinted>2018-08-28T17:03:11Z</cp:lastPrinted>
  <dcterms:created xsi:type="dcterms:W3CDTF">2018-07-09T21:38:51Z</dcterms:created>
  <dcterms:modified xsi:type="dcterms:W3CDTF">2020-12-31T20:46:11Z</dcterms:modified>
</cp:coreProperties>
</file>